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handoutMasterIdLst>
    <p:handoutMasterId r:id="rId4"/>
  </p:handoutMasterIdLst>
  <p:sldIdLst>
    <p:sldId id="334" r:id="rId2"/>
  </p:sldIdLst>
  <p:sldSz cx="9144000" cy="6858000" type="screen4x3"/>
  <p:notesSz cx="6799263"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長田 朋久" initials="長田" lastIdx="1" clrIdx="0">
    <p:extLst>
      <p:ext uri="{19B8F6BF-5375-455C-9EA6-DF929625EA0E}">
        <p15:presenceInfo xmlns:p15="http://schemas.microsoft.com/office/powerpoint/2012/main" userId="873ed263d5a389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5" autoAdjust="0"/>
    <p:restoredTop sz="78588" autoAdjust="0"/>
  </p:normalViewPr>
  <p:slideViewPr>
    <p:cSldViewPr snapToGrid="0">
      <p:cViewPr varScale="1">
        <p:scale>
          <a:sx n="57" d="100"/>
          <a:sy n="57" d="100"/>
        </p:scale>
        <p:origin x="1722"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990" cy="497887"/>
          </a:xfrm>
          <a:prstGeom prst="rect">
            <a:avLst/>
          </a:prstGeom>
        </p:spPr>
        <p:txBody>
          <a:bodyPr vert="horz" lIns="88952" tIns="44476" rIns="88952" bIns="4447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1738" y="0"/>
            <a:ext cx="2945989" cy="497887"/>
          </a:xfrm>
          <a:prstGeom prst="rect">
            <a:avLst/>
          </a:prstGeom>
        </p:spPr>
        <p:txBody>
          <a:bodyPr vert="horz" lIns="88952" tIns="44476" rIns="88952" bIns="44476" rtlCol="0"/>
          <a:lstStyle>
            <a:lvl1pPr algn="r">
              <a:defRPr sz="1200"/>
            </a:lvl1pPr>
          </a:lstStyle>
          <a:p>
            <a:fld id="{B4119A94-B031-4B27-92F0-4058567AC146}" type="datetimeFigureOut">
              <a:rPr kumimoji="1" lang="ja-JP" altLang="en-US" smtClean="0"/>
              <a:t>2024/5/5</a:t>
            </a:fld>
            <a:endParaRPr kumimoji="1" lang="ja-JP" altLang="en-US"/>
          </a:p>
        </p:txBody>
      </p:sp>
      <p:sp>
        <p:nvSpPr>
          <p:cNvPr id="4" name="フッター プレースホルダー 3"/>
          <p:cNvSpPr>
            <a:spLocks noGrp="1"/>
          </p:cNvSpPr>
          <p:nvPr>
            <p:ph type="ftr" sz="quarter" idx="2"/>
          </p:nvPr>
        </p:nvSpPr>
        <p:spPr>
          <a:xfrm>
            <a:off x="0" y="9431928"/>
            <a:ext cx="2945990" cy="497886"/>
          </a:xfrm>
          <a:prstGeom prst="rect">
            <a:avLst/>
          </a:prstGeom>
        </p:spPr>
        <p:txBody>
          <a:bodyPr vert="horz" lIns="88952" tIns="44476" rIns="88952" bIns="4447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1738" y="9431928"/>
            <a:ext cx="2945989" cy="497886"/>
          </a:xfrm>
          <a:prstGeom prst="rect">
            <a:avLst/>
          </a:prstGeom>
        </p:spPr>
        <p:txBody>
          <a:bodyPr vert="horz" lIns="88952" tIns="44476" rIns="88952" bIns="44476" rtlCol="0" anchor="b"/>
          <a:lstStyle>
            <a:lvl1pPr algn="r">
              <a:defRPr sz="1200"/>
            </a:lvl1pPr>
          </a:lstStyle>
          <a:p>
            <a:fld id="{4F97B347-4ADC-4985-AA38-BDF49135DAF0}" type="slidenum">
              <a:rPr kumimoji="1" lang="ja-JP" altLang="en-US" smtClean="0"/>
              <a:t>‹#›</a:t>
            </a:fld>
            <a:endParaRPr kumimoji="1" lang="ja-JP" altLang="en-US"/>
          </a:p>
        </p:txBody>
      </p:sp>
    </p:spTree>
    <p:extLst>
      <p:ext uri="{BB962C8B-B14F-4D97-AF65-F5344CB8AC3E}">
        <p14:creationId xmlns:p14="http://schemas.microsoft.com/office/powerpoint/2010/main" val="1752531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194" cy="497809"/>
          </a:xfrm>
          <a:prstGeom prst="rect">
            <a:avLst/>
          </a:prstGeom>
        </p:spPr>
        <p:txBody>
          <a:bodyPr vert="horz" lIns="88935" tIns="44467" rIns="88935" bIns="4446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1534" y="0"/>
            <a:ext cx="2946194" cy="497809"/>
          </a:xfrm>
          <a:prstGeom prst="rect">
            <a:avLst/>
          </a:prstGeom>
        </p:spPr>
        <p:txBody>
          <a:bodyPr vert="horz" lIns="88935" tIns="44467" rIns="88935" bIns="44467" rtlCol="0"/>
          <a:lstStyle>
            <a:lvl1pPr algn="r">
              <a:defRPr sz="1200"/>
            </a:lvl1pPr>
          </a:lstStyle>
          <a:p>
            <a:fld id="{9D8B80D2-5B1F-4911-BC1D-62437DED6912}" type="datetimeFigureOut">
              <a:rPr kumimoji="1" lang="ja-JP" altLang="en-US" smtClean="0"/>
              <a:t>2024/5/5</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5637" cy="3351213"/>
          </a:xfrm>
          <a:prstGeom prst="rect">
            <a:avLst/>
          </a:prstGeom>
          <a:noFill/>
          <a:ln w="12700">
            <a:solidFill>
              <a:prstClr val="black"/>
            </a:solidFill>
          </a:ln>
        </p:spPr>
        <p:txBody>
          <a:bodyPr vert="horz" lIns="88935" tIns="44467" rIns="88935" bIns="44467" rtlCol="0" anchor="ctr"/>
          <a:lstStyle/>
          <a:p>
            <a:endParaRPr lang="ja-JP" altLang="en-US"/>
          </a:p>
        </p:txBody>
      </p:sp>
      <p:sp>
        <p:nvSpPr>
          <p:cNvPr id="5" name="ノート プレースホルダー 4"/>
          <p:cNvSpPr>
            <a:spLocks noGrp="1"/>
          </p:cNvSpPr>
          <p:nvPr>
            <p:ph type="body" sz="quarter" idx="3"/>
          </p:nvPr>
        </p:nvSpPr>
        <p:spPr>
          <a:xfrm>
            <a:off x="679774" y="4778035"/>
            <a:ext cx="5439716" cy="3911133"/>
          </a:xfrm>
          <a:prstGeom prst="rect">
            <a:avLst/>
          </a:prstGeom>
        </p:spPr>
        <p:txBody>
          <a:bodyPr vert="horz" lIns="88935" tIns="44467" rIns="88935" bIns="4446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2004"/>
            <a:ext cx="2946194" cy="497809"/>
          </a:xfrm>
          <a:prstGeom prst="rect">
            <a:avLst/>
          </a:prstGeom>
        </p:spPr>
        <p:txBody>
          <a:bodyPr vert="horz" lIns="88935" tIns="44467" rIns="88935" bIns="4446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1534" y="9432004"/>
            <a:ext cx="2946194" cy="497809"/>
          </a:xfrm>
          <a:prstGeom prst="rect">
            <a:avLst/>
          </a:prstGeom>
        </p:spPr>
        <p:txBody>
          <a:bodyPr vert="horz" lIns="88935" tIns="44467" rIns="88935" bIns="44467" rtlCol="0" anchor="b"/>
          <a:lstStyle>
            <a:lvl1pPr algn="r">
              <a:defRPr sz="1200"/>
            </a:lvl1pPr>
          </a:lstStyle>
          <a:p>
            <a:fld id="{04773547-FC7C-4E1F-A3EE-600099D8D33B}" type="slidenum">
              <a:rPr kumimoji="1" lang="ja-JP" altLang="en-US" smtClean="0"/>
              <a:t>‹#›</a:t>
            </a:fld>
            <a:endParaRPr kumimoji="1" lang="ja-JP" altLang="en-US"/>
          </a:p>
        </p:txBody>
      </p:sp>
    </p:spTree>
    <p:extLst>
      <p:ext uri="{BB962C8B-B14F-4D97-AF65-F5344CB8AC3E}">
        <p14:creationId xmlns:p14="http://schemas.microsoft.com/office/powerpoint/2010/main" val="9444572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特に都市部の私立高校は基準としてオール４は最低必要になってきている。高校事情によるところもあるが、全体的に「進学校化」にかじを切っていることもあり、一定値の数字を持っていないと押さえの私立高校が確保できないという状況になっている。一方でオール３を満たさなくても推薦をとれる高校がほぼ皆無に近くなっており、６年度入試でも押さえの私立高校の確保に苦慮していた教員もいた。通信制を勧める状況にもなったくらいである。</a:t>
            </a:r>
          </a:p>
          <a:p>
            <a:pPr algn="just"/>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ただ「通信制は・・」という生徒もいるだろう。そういった状況の生徒たちに対して押さえの高校をどうするかが課題になってくるのではないかと思う。したがって、内申対策はより一層重要なものになると思う。</a:t>
            </a:r>
          </a:p>
          <a:p>
            <a:pPr algn="just"/>
            <a:endPar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04773547-FC7C-4E1F-A3EE-600099D8D33B}" type="slidenum">
              <a:rPr kumimoji="1" lang="ja-JP" altLang="en-US" smtClean="0"/>
              <a:t>1</a:t>
            </a:fld>
            <a:endParaRPr kumimoji="1" lang="ja-JP" altLang="en-US"/>
          </a:p>
        </p:txBody>
      </p:sp>
    </p:spTree>
    <p:extLst>
      <p:ext uri="{BB962C8B-B14F-4D97-AF65-F5344CB8AC3E}">
        <p14:creationId xmlns:p14="http://schemas.microsoft.com/office/powerpoint/2010/main" val="821181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34980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391430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128968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1050982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403666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2524003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3191436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299598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1517503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196198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60252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27283786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txBox="1">
            <a:spLocks/>
          </p:cNvSpPr>
          <p:nvPr/>
        </p:nvSpPr>
        <p:spPr>
          <a:xfrm>
            <a:off x="443301" y="711200"/>
            <a:ext cx="8256081" cy="829732"/>
          </a:xfrm>
          <a:prstGeom prst="rect">
            <a:avLst/>
          </a:prstGeom>
          <a:solidFill>
            <a:srgbClr val="7030A0"/>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500" b="1" dirty="0">
                <a:solidFill>
                  <a:schemeClr val="bg1"/>
                </a:solidFill>
                <a:latin typeface="Meiryo UI" panose="020B0604030504040204" pitchFamily="50" charset="-128"/>
                <a:ea typeface="Meiryo UI" panose="020B0604030504040204" pitchFamily="50" charset="-128"/>
              </a:rPr>
              <a:t>推薦基準の変遷　</a:t>
            </a:r>
            <a:r>
              <a:rPr lang="en-US" altLang="ja-JP" sz="4500" b="1" dirty="0">
                <a:solidFill>
                  <a:schemeClr val="bg1"/>
                </a:solidFill>
                <a:latin typeface="Meiryo UI" panose="020B0604030504040204" pitchFamily="50" charset="-128"/>
                <a:ea typeface="Meiryo UI" panose="020B0604030504040204" pitchFamily="50" charset="-128"/>
              </a:rPr>
              <a:t>※</a:t>
            </a:r>
            <a:r>
              <a:rPr lang="ja-JP" altLang="en-US" sz="4500" b="1" dirty="0">
                <a:solidFill>
                  <a:schemeClr val="bg1"/>
                </a:solidFill>
                <a:latin typeface="Meiryo UI" panose="020B0604030504040204" pitchFamily="50" charset="-128"/>
                <a:ea typeface="Meiryo UI" panose="020B0604030504040204" pitchFamily="50" charset="-128"/>
              </a:rPr>
              <a:t>併願５科基準</a:t>
            </a:r>
          </a:p>
        </p:txBody>
      </p:sp>
      <p:sp>
        <p:nvSpPr>
          <p:cNvPr id="12" name="テキスト ボックス 11">
            <a:extLst>
              <a:ext uri="{FF2B5EF4-FFF2-40B4-BE49-F238E27FC236}">
                <a16:creationId xmlns:a16="http://schemas.microsoft.com/office/drawing/2014/main" id="{3395A653-F262-128B-0F6D-BEB212689F18}"/>
              </a:ext>
            </a:extLst>
          </p:cNvPr>
          <p:cNvSpPr txBox="1"/>
          <p:nvPr/>
        </p:nvSpPr>
        <p:spPr>
          <a:xfrm>
            <a:off x="443301" y="5716220"/>
            <a:ext cx="8438961" cy="1015663"/>
          </a:xfrm>
          <a:prstGeom prst="rect">
            <a:avLst/>
          </a:prstGeom>
          <a:noFill/>
        </p:spPr>
        <p:txBody>
          <a:bodyPr wrap="square" rtlCol="0" anchor="ctr">
            <a:spAutoFit/>
          </a:bodyPr>
          <a:lstStyle/>
          <a:p>
            <a:r>
              <a:rPr lang="ja-JP" altLang="en-US" sz="3000" b="1" dirty="0">
                <a:solidFill>
                  <a:srgbClr val="FF0000"/>
                </a:solidFill>
                <a:latin typeface="Meiryo UI" panose="020B0604030504040204" pitchFamily="50" charset="-128"/>
                <a:ea typeface="Meiryo UI" panose="020B0604030504040204" pitchFamily="50" charset="-128"/>
              </a:rPr>
              <a:t>特に都市部の私立高校はオール４が一つの基準になり、高基準化になりつつある。</a:t>
            </a:r>
            <a:endParaRPr lang="en-US" altLang="ja-JP" sz="3000" b="1" dirty="0">
              <a:solidFill>
                <a:srgbClr val="FF0000"/>
              </a:solidFill>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2D9CB4D2-B8EB-BD57-7AEB-7ADEF4C1908A}"/>
              </a:ext>
            </a:extLst>
          </p:cNvPr>
          <p:cNvGraphicFramePr>
            <a:graphicFrameLocks noGrp="1"/>
          </p:cNvGraphicFramePr>
          <p:nvPr>
            <p:extLst>
              <p:ext uri="{D42A27DB-BD31-4B8C-83A1-F6EECF244321}">
                <p14:modId xmlns:p14="http://schemas.microsoft.com/office/powerpoint/2010/main" val="2664624502"/>
              </p:ext>
            </p:extLst>
          </p:nvPr>
        </p:nvGraphicFramePr>
        <p:xfrm>
          <a:off x="443301" y="1540932"/>
          <a:ext cx="8438961" cy="4223177"/>
        </p:xfrm>
        <a:graphic>
          <a:graphicData uri="http://schemas.openxmlformats.org/drawingml/2006/table">
            <a:tbl>
              <a:tblPr>
                <a:tableStyleId>{5C22544A-7EE6-4342-B048-85BDC9FD1C3A}</a:tableStyleId>
              </a:tblPr>
              <a:tblGrid>
                <a:gridCol w="789970">
                  <a:extLst>
                    <a:ext uri="{9D8B030D-6E8A-4147-A177-3AD203B41FA5}">
                      <a16:colId xmlns:a16="http://schemas.microsoft.com/office/drawing/2014/main" val="3733803080"/>
                    </a:ext>
                  </a:extLst>
                </a:gridCol>
                <a:gridCol w="7648991">
                  <a:extLst>
                    <a:ext uri="{9D8B030D-6E8A-4147-A177-3AD203B41FA5}">
                      <a16:colId xmlns:a16="http://schemas.microsoft.com/office/drawing/2014/main" val="995220001"/>
                    </a:ext>
                  </a:extLst>
                </a:gridCol>
              </a:tblGrid>
              <a:tr h="457216">
                <a:tc gridSpan="2">
                  <a:txBody>
                    <a:bodyPr/>
                    <a:lstStyle/>
                    <a:p>
                      <a:pPr algn="ctr" fontAlgn="ctr"/>
                      <a:r>
                        <a:rPr lang="ja-JP" altLang="en-US" sz="2400" b="1" i="0" u="none" strike="noStrike" dirty="0">
                          <a:effectLst/>
                          <a:latin typeface="メイリオ" panose="020B0604030504040204" pitchFamily="50" charset="-128"/>
                          <a:ea typeface="メイリオ" panose="020B0604030504040204" pitchFamily="50" charset="-128"/>
                        </a:rPr>
                        <a:t>５科内申　</a:t>
                      </a:r>
                      <a:r>
                        <a:rPr lang="en-US" altLang="ja-JP" sz="2400" b="1" i="0" u="none" strike="noStrike" dirty="0">
                          <a:effectLst/>
                          <a:latin typeface="メイリオ" panose="020B0604030504040204" pitchFamily="50" charset="-128"/>
                          <a:ea typeface="メイリオ" panose="020B0604030504040204" pitchFamily="50" charset="-128"/>
                        </a:rPr>
                        <a:t>※</a:t>
                      </a:r>
                      <a:r>
                        <a:rPr lang="ja-JP" altLang="en-US" sz="2400" b="1" i="0" u="none" strike="noStrike" dirty="0">
                          <a:effectLst/>
                          <a:latin typeface="メイリオ" panose="020B0604030504040204" pitchFamily="50" charset="-128"/>
                          <a:ea typeface="メイリオ" panose="020B0604030504040204" pitchFamily="50" charset="-128"/>
                        </a:rPr>
                        <a:t>特待は除く</a:t>
                      </a:r>
                      <a:endParaRPr lang="en-US" altLang="ja-JP" sz="2400" b="1" i="0" u="none" strike="noStrike" dirty="0">
                        <a:effectLst/>
                        <a:latin typeface="メイリオ" panose="020B0604030504040204" pitchFamily="50" charset="-128"/>
                        <a:ea typeface="メイリオ" panose="020B0604030504040204" pitchFamily="50" charset="-128"/>
                      </a:endParaRPr>
                    </a:p>
                  </a:txBody>
                  <a:tcPr marL="9525" marR="9525" marT="9525" marB="0" anchor="ctr"/>
                </a:tc>
                <a:tc hMerge="1">
                  <a:txBody>
                    <a:bodyPr/>
                    <a:lstStyle/>
                    <a:p>
                      <a:pPr algn="l" fontAlgn="ctr"/>
                      <a:endParaRPr lang="ja-JP" altLang="en-US" sz="1400" b="0" i="0" u="none" strike="noStrike" dirty="0">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619093380"/>
                  </a:ext>
                </a:extLst>
              </a:tr>
              <a:tr h="1180835">
                <a:tc>
                  <a:txBody>
                    <a:bodyPr/>
                    <a:lstStyle/>
                    <a:p>
                      <a:pPr algn="ctr" fontAlgn="ctr"/>
                      <a:r>
                        <a:rPr lang="en-US" altLang="ja-JP" sz="2800" b="1" u="none" strike="noStrike" dirty="0">
                          <a:effectLst/>
                          <a:latin typeface="メイリオ" panose="020B0604030504040204" pitchFamily="50" charset="-128"/>
                          <a:ea typeface="メイリオ" panose="020B0604030504040204" pitchFamily="50" charset="-128"/>
                        </a:rPr>
                        <a:t>22</a:t>
                      </a:r>
                      <a:endParaRPr lang="en-US" altLang="ja-JP" sz="2800" b="1" i="0" u="none" strike="noStrike" dirty="0">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600" b="1" u="none" strike="noStrike" dirty="0">
                          <a:effectLst/>
                          <a:latin typeface="メイリオ" panose="020B0604030504040204" pitchFamily="50" charset="-128"/>
                          <a:ea typeface="メイリオ" panose="020B0604030504040204" pitchFamily="50" charset="-128"/>
                        </a:rPr>
                        <a:t>千葉経済大学附属</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特進</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　</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千葉英和</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特進選抜</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　</a:t>
                      </a:r>
                      <a:endParaRPr lang="en-US" altLang="ja-JP" sz="1600" b="1" u="none" strike="noStrike" dirty="0">
                        <a:solidFill>
                          <a:srgbClr val="C00000"/>
                        </a:solidFill>
                        <a:effectLst/>
                        <a:latin typeface="メイリオ" panose="020B0604030504040204" pitchFamily="50" charset="-128"/>
                        <a:ea typeface="メイリオ" panose="020B0604030504040204" pitchFamily="50" charset="-128"/>
                      </a:endParaRPr>
                    </a:p>
                    <a:p>
                      <a:pPr algn="l" fontAlgn="ct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千葉商科大学付属</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特進選抜</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p>
                    <a:p>
                      <a:pPr algn="l" fontAlgn="ct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昭和学院</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(GA)</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   和洋国府台女子</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特進</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　</a:t>
                      </a:r>
                      <a:endParaRPr lang="en-US" altLang="ja-JP" sz="1600" b="1" u="none" strike="noStrike" dirty="0">
                        <a:solidFill>
                          <a:srgbClr val="C00000"/>
                        </a:solidFill>
                        <a:effectLst/>
                        <a:latin typeface="メイリオ" panose="020B0604030504040204" pitchFamily="50" charset="-128"/>
                        <a:ea typeface="メイリオ" panose="020B0604030504040204" pitchFamily="50" charset="-128"/>
                      </a:endParaRPr>
                    </a:p>
                    <a:p>
                      <a:pPr algn="l" fontAlgn="ctr"/>
                      <a:r>
                        <a:rPr lang="ja-JP" altLang="en-US" sz="1600" b="1" u="none" strike="noStrike" dirty="0">
                          <a:effectLst/>
                          <a:latin typeface="メイリオ" panose="020B0604030504040204" pitchFamily="50" charset="-128"/>
                          <a:ea typeface="メイリオ" panose="020B0604030504040204" pitchFamily="50" charset="-128"/>
                        </a:rPr>
                        <a:t>東海大学付属浦安　二松学舎大学附属柏</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特進</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 </a:t>
                      </a:r>
                      <a:endParaRPr lang="en-US" altLang="ja-JP" sz="1600" b="1" u="none" strike="noStrike" dirty="0">
                        <a:effectLst/>
                        <a:latin typeface="メイリオ" panose="020B0604030504040204" pitchFamily="50" charset="-128"/>
                        <a:ea typeface="メイリオ" panose="020B0604030504040204" pitchFamily="50" charset="-128"/>
                      </a:endParaRPr>
                    </a:p>
                    <a:p>
                      <a:pPr algn="l" fontAlgn="ctr"/>
                      <a:r>
                        <a:rPr lang="ja-JP" altLang="en-US" sz="1600" b="1" u="none" strike="noStrike" dirty="0">
                          <a:effectLst/>
                          <a:latin typeface="メイリオ" panose="020B0604030504040204" pitchFamily="50" charset="-128"/>
                          <a:ea typeface="メイリオ" panose="020B0604030504040204" pitchFamily="50" charset="-128"/>
                        </a:rPr>
                        <a:t>流通経済大学付属柏</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総合進学</a:t>
                      </a:r>
                      <a:r>
                        <a:rPr lang="en-US" altLang="ja-JP" sz="1600" b="1" u="none" strike="noStrike" dirty="0">
                          <a:effectLst/>
                          <a:latin typeface="メイリオ" panose="020B0604030504040204" pitchFamily="50" charset="-128"/>
                          <a:ea typeface="メイリオ" panose="020B0604030504040204" pitchFamily="50" charset="-128"/>
                        </a:rPr>
                        <a:t>)  </a:t>
                      </a:r>
                      <a:r>
                        <a:rPr lang="ja-JP" altLang="en-US" sz="1600" b="1" u="none" strike="noStrike" dirty="0">
                          <a:effectLst/>
                          <a:latin typeface="メイリオ" panose="020B0604030504040204" pitchFamily="50" charset="-128"/>
                          <a:ea typeface="メイリオ" panose="020B0604030504040204" pitchFamily="50" charset="-128"/>
                        </a:rPr>
                        <a:t>志学館　</a:t>
                      </a:r>
                      <a:endParaRPr lang="ja-JP" altLang="en-US" sz="1600" b="1" i="0" u="none" strike="noStrike" dirty="0">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88164601"/>
                  </a:ext>
                </a:extLst>
              </a:tr>
              <a:tr h="845746">
                <a:tc>
                  <a:txBody>
                    <a:bodyPr/>
                    <a:lstStyle/>
                    <a:p>
                      <a:pPr algn="ctr" fontAlgn="ctr"/>
                      <a:r>
                        <a:rPr lang="en-US" altLang="ja-JP" sz="2800" b="1" u="none" strike="noStrike" dirty="0">
                          <a:effectLst/>
                          <a:latin typeface="メイリオ" panose="020B0604030504040204" pitchFamily="50" charset="-128"/>
                          <a:ea typeface="メイリオ" panose="020B0604030504040204" pitchFamily="50" charset="-128"/>
                        </a:rPr>
                        <a:t>21</a:t>
                      </a:r>
                      <a:endParaRPr lang="en-US" altLang="ja-JP" sz="2800" b="1" i="0" u="none" strike="noStrike" dirty="0">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1600" b="1" u="none" strike="noStrike" dirty="0">
                          <a:effectLst/>
                          <a:latin typeface="メイリオ" panose="020B0604030504040204" pitchFamily="50" charset="-128"/>
                          <a:ea typeface="メイリオ" panose="020B0604030504040204" pitchFamily="50" charset="-128"/>
                        </a:rPr>
                        <a:t>植草学園大学附属</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特進</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　千葉英和</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特進文理</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　東葉</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特進</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　</a:t>
                      </a:r>
                      <a:endParaRPr lang="en-US" altLang="ja-JP" sz="1600" b="1" u="none" strike="noStrike" dirty="0">
                        <a:solidFill>
                          <a:srgbClr val="C00000"/>
                        </a:solidFill>
                        <a:effectLst/>
                        <a:latin typeface="メイリオ" panose="020B0604030504040204" pitchFamily="50" charset="-128"/>
                        <a:ea typeface="メイリオ" panose="020B0604030504040204" pitchFamily="50" charset="-128"/>
                      </a:endParaRPr>
                    </a:p>
                    <a:p>
                      <a:pPr algn="l" fontAlgn="ctr"/>
                      <a:r>
                        <a:rPr lang="ja-JP" altLang="en-US" sz="1600" b="1" u="none" strike="noStrike" dirty="0">
                          <a:effectLst/>
                          <a:latin typeface="メイリオ" panose="020B0604030504040204" pitchFamily="50" charset="-128"/>
                          <a:ea typeface="メイリオ" panose="020B0604030504040204" pitchFamily="50" charset="-128"/>
                        </a:rPr>
                        <a:t>東京学館浦安</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特別進学</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　</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西武台千葉</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特選</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　千葉黎明</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特進</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併願推薦</a:t>
                      </a:r>
                      <a:r>
                        <a:rPr lang="en-US" altLang="ja-JP" sz="1600" b="1" u="none" strike="noStrike" dirty="0">
                          <a:solidFill>
                            <a:srgbClr val="C00000"/>
                          </a:solidFill>
                          <a:effectLst/>
                          <a:latin typeface="メイリオ" panose="020B0604030504040204" pitchFamily="50" charset="-128"/>
                          <a:ea typeface="メイリオ" panose="020B0604030504040204" pitchFamily="50" charset="-128"/>
                        </a:rPr>
                        <a:t>)</a:t>
                      </a:r>
                      <a:r>
                        <a:rPr lang="ja-JP" altLang="en-US" sz="1600" b="1" u="none" strike="noStrike" dirty="0">
                          <a:solidFill>
                            <a:srgbClr val="C00000"/>
                          </a:solidFill>
                          <a:effectLst/>
                          <a:latin typeface="メイリオ" panose="020B0604030504040204" pitchFamily="50" charset="-128"/>
                          <a:ea typeface="メイリオ" panose="020B0604030504040204" pitchFamily="50" charset="-128"/>
                        </a:rPr>
                        <a:t>　</a:t>
                      </a:r>
                    </a:p>
                    <a:p>
                      <a:pPr algn="l" fontAlgn="ctr"/>
                      <a:r>
                        <a:rPr lang="ja-JP" altLang="en-US" sz="1600" b="1" u="none" strike="noStrike" dirty="0">
                          <a:effectLst/>
                          <a:latin typeface="メイリオ" panose="020B0604030504040204" pitchFamily="50" charset="-128"/>
                          <a:ea typeface="メイリオ" panose="020B0604030504040204" pitchFamily="50" charset="-128"/>
                        </a:rPr>
                        <a:t>木更津総合</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特別進学</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    市原中央</a:t>
                      </a:r>
                      <a:r>
                        <a:rPr lang="en-US" altLang="ja-JP"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ﾊｲﾚﾍﾞﾙﾁｬﾚﾝｼﾞｺｰｽ</a:t>
                      </a:r>
                      <a:r>
                        <a:rPr lang="en-US" altLang="ja-JP" sz="1600" b="1" u="none" strike="noStrike" dirty="0">
                          <a:effectLst/>
                          <a:latin typeface="メイリオ" panose="020B0604030504040204" pitchFamily="50" charset="-128"/>
                          <a:ea typeface="メイリオ" panose="020B0604030504040204" pitchFamily="50" charset="-128"/>
                        </a:rPr>
                        <a:t>Ⅰ</a:t>
                      </a:r>
                      <a:r>
                        <a:rPr lang="ja-JP" altLang="en-US" sz="1600" b="1" u="none" strike="noStrike" dirty="0">
                          <a:effectLst/>
                          <a:latin typeface="メイリオ" panose="020B0604030504040204" pitchFamily="50" charset="-128"/>
                          <a:ea typeface="メイリオ" panose="020B0604030504040204" pitchFamily="50" charset="-128"/>
                        </a:rPr>
                        <a:t>類･</a:t>
                      </a:r>
                      <a:r>
                        <a:rPr lang="en-US" altLang="ja-JP" sz="1600" b="1" u="none" strike="noStrike" dirty="0">
                          <a:effectLst/>
                          <a:latin typeface="メイリオ" panose="020B0604030504040204" pitchFamily="50" charset="-128"/>
                          <a:ea typeface="メイリオ" panose="020B0604030504040204" pitchFamily="50" charset="-128"/>
                        </a:rPr>
                        <a:t>Ⅱ</a:t>
                      </a:r>
                      <a:r>
                        <a:rPr lang="ja-JP" altLang="en-US" sz="1600" b="1" u="none" strike="noStrike" dirty="0">
                          <a:effectLst/>
                          <a:latin typeface="メイリオ" panose="020B0604030504040204" pitchFamily="50" charset="-128"/>
                          <a:ea typeface="メイリオ" panose="020B0604030504040204" pitchFamily="50" charset="-128"/>
                        </a:rPr>
                        <a:t>類・ｸﾞﾛｰﾊﾞﾙﾘｰﾀﾞｰｺｰｽ</a:t>
                      </a:r>
                      <a:r>
                        <a:rPr lang="en-US" altLang="ja-JP" sz="1600" b="1" u="none" strike="noStrike" dirty="0">
                          <a:effectLst/>
                          <a:latin typeface="メイリオ" panose="020B0604030504040204" pitchFamily="50" charset="-128"/>
                          <a:ea typeface="メイリオ" panose="020B0604030504040204" pitchFamily="50" charset="-128"/>
                        </a:rPr>
                        <a:t>) </a:t>
                      </a:r>
                      <a:endParaRPr lang="ja-JP" altLang="en-US" sz="1600" b="1" i="0" u="none" strike="noStrike" dirty="0">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599369524"/>
                  </a:ext>
                </a:extLst>
              </a:tr>
              <a:tr h="1118906">
                <a:tc>
                  <a:txBody>
                    <a:bodyPr/>
                    <a:lstStyle/>
                    <a:p>
                      <a:pPr algn="ctr" fontAlgn="ctr"/>
                      <a:r>
                        <a:rPr lang="en-US" altLang="ja-JP" sz="2800" b="1" u="none" strike="noStrike" dirty="0">
                          <a:effectLst/>
                          <a:latin typeface="メイリオ" panose="020B0604030504040204" pitchFamily="50" charset="-128"/>
                          <a:ea typeface="メイリオ" panose="020B0604030504040204" pitchFamily="50" charset="-128"/>
                        </a:rPr>
                        <a:t>20</a:t>
                      </a:r>
                      <a:endParaRPr lang="en-US" altLang="ja-JP" sz="2800" b="1" i="0" u="none" strike="noStrike" dirty="0">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zh-TW" altLang="en-US" sz="1600" b="1" u="none" strike="noStrike" dirty="0">
                          <a:effectLst/>
                          <a:latin typeface="メイリオ" panose="020B0604030504040204" pitchFamily="50" charset="-128"/>
                          <a:ea typeface="メイリオ" panose="020B0604030504040204" pitchFamily="50" charset="-128"/>
                        </a:rPr>
                        <a:t>千葉明徳</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solidFill>
                            <a:srgbClr val="C00000"/>
                          </a:solidFill>
                          <a:effectLst/>
                          <a:latin typeface="メイリオ" panose="020B0604030504040204" pitchFamily="50" charset="-128"/>
                          <a:ea typeface="メイリオ" panose="020B0604030504040204" pitchFamily="50" charset="-128"/>
                        </a:rPr>
                        <a:t>進学Ｓ</a:t>
                      </a:r>
                      <a:r>
                        <a:rPr lang="zh-TW" altLang="en-US" sz="1600" b="1" u="none" strike="noStrike" dirty="0">
                          <a:effectLst/>
                          <a:latin typeface="メイリオ" panose="020B0604030504040204" pitchFamily="50" charset="-128"/>
                          <a:ea typeface="メイリオ" panose="020B0604030504040204" pitchFamily="50" charset="-128"/>
                        </a:rPr>
                        <a:t>･進学ＨＳ</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　秀明八千代</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特別進学</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　</a:t>
                      </a:r>
                      <a:r>
                        <a:rPr lang="zh-TW" altLang="en-US" sz="1600" b="1" u="none" strike="noStrike" dirty="0">
                          <a:solidFill>
                            <a:srgbClr val="C00000"/>
                          </a:solidFill>
                          <a:effectLst/>
                          <a:latin typeface="メイリオ" panose="020B0604030504040204" pitchFamily="50" charset="-128"/>
                          <a:ea typeface="メイリオ" panose="020B0604030504040204" pitchFamily="50" charset="-128"/>
                        </a:rPr>
                        <a:t>千葉英和</a:t>
                      </a:r>
                      <a:r>
                        <a:rPr lang="en-US" altLang="zh-TW" sz="1600" b="1" u="none" strike="noStrike" dirty="0">
                          <a:solidFill>
                            <a:srgbClr val="C00000"/>
                          </a:solidFill>
                          <a:effectLst/>
                          <a:latin typeface="メイリオ" panose="020B0604030504040204" pitchFamily="50" charset="-128"/>
                          <a:ea typeface="メイリオ" panose="020B0604030504040204" pitchFamily="50" charset="-128"/>
                        </a:rPr>
                        <a:t>(</a:t>
                      </a:r>
                      <a:r>
                        <a:rPr lang="zh-TW" altLang="en-US" sz="1600" b="1" u="none" strike="noStrike" dirty="0">
                          <a:solidFill>
                            <a:srgbClr val="C00000"/>
                          </a:solidFill>
                          <a:effectLst/>
                          <a:latin typeface="メイリオ" panose="020B0604030504040204" pitchFamily="50" charset="-128"/>
                          <a:ea typeface="メイリオ" panose="020B0604030504040204" pitchFamily="50" charset="-128"/>
                        </a:rPr>
                        <a:t>総進文理</a:t>
                      </a:r>
                      <a:r>
                        <a:rPr lang="en-US" altLang="zh-TW" sz="1600" b="1" u="none" strike="noStrike" dirty="0">
                          <a:solidFill>
                            <a:srgbClr val="C00000"/>
                          </a:solidFill>
                          <a:effectLst/>
                          <a:latin typeface="メイリオ" panose="020B0604030504040204" pitchFamily="50" charset="-128"/>
                          <a:ea typeface="メイリオ" panose="020B0604030504040204" pitchFamily="50" charset="-128"/>
                        </a:rPr>
                        <a:t>)</a:t>
                      </a:r>
                    </a:p>
                    <a:p>
                      <a:pPr algn="l" fontAlgn="ctr"/>
                      <a:r>
                        <a:rPr lang="zh-TW" altLang="en-US" sz="1600" b="1" u="none" strike="noStrike" dirty="0">
                          <a:solidFill>
                            <a:srgbClr val="C00000"/>
                          </a:solidFill>
                          <a:effectLst/>
                          <a:latin typeface="メイリオ" panose="020B0604030504040204" pitchFamily="50" charset="-128"/>
                          <a:ea typeface="メイリオ" panose="020B0604030504040204" pitchFamily="50" charset="-128"/>
                        </a:rPr>
                        <a:t>千葉商科大学付属</a:t>
                      </a:r>
                      <a:r>
                        <a:rPr lang="en-US" altLang="zh-TW" sz="1600" b="1" u="none" strike="noStrike" dirty="0">
                          <a:solidFill>
                            <a:srgbClr val="C00000"/>
                          </a:solidFill>
                          <a:effectLst/>
                          <a:latin typeface="メイリオ" panose="020B0604030504040204" pitchFamily="50" charset="-128"/>
                          <a:ea typeface="メイリオ" panose="020B0604030504040204" pitchFamily="50" charset="-128"/>
                        </a:rPr>
                        <a:t>(</a:t>
                      </a:r>
                      <a:r>
                        <a:rPr lang="zh-TW" altLang="en-US" sz="1600" b="1" u="none" strike="noStrike" dirty="0">
                          <a:solidFill>
                            <a:srgbClr val="C00000"/>
                          </a:solidFill>
                          <a:effectLst/>
                          <a:latin typeface="メイリオ" panose="020B0604030504040204" pitchFamily="50" charset="-128"/>
                          <a:ea typeface="メイリオ" panose="020B0604030504040204" pitchFamily="50" charset="-128"/>
                        </a:rPr>
                        <a:t>総合進学</a:t>
                      </a:r>
                      <a:r>
                        <a:rPr lang="en-US" altLang="zh-TW" sz="1600" b="1" u="none" strike="noStrike" dirty="0">
                          <a:solidFill>
                            <a:srgbClr val="C00000"/>
                          </a:solidFill>
                          <a:effectLst/>
                          <a:latin typeface="メイリオ" panose="020B0604030504040204" pitchFamily="50" charset="-128"/>
                          <a:ea typeface="メイリオ" panose="020B0604030504040204" pitchFamily="50" charset="-128"/>
                        </a:rPr>
                        <a:t>)  </a:t>
                      </a:r>
                      <a:r>
                        <a:rPr lang="zh-TW" altLang="en-US" sz="1600" b="1" u="none" strike="noStrike" dirty="0">
                          <a:solidFill>
                            <a:srgbClr val="C00000"/>
                          </a:solidFill>
                          <a:effectLst/>
                          <a:latin typeface="メイリオ" panose="020B0604030504040204" pitchFamily="50" charset="-128"/>
                          <a:ea typeface="メイリオ" panose="020B0604030504040204" pitchFamily="50" charset="-128"/>
                        </a:rPr>
                        <a:t>和洋国府台女子</a:t>
                      </a:r>
                      <a:r>
                        <a:rPr lang="en-US" altLang="zh-TW" sz="1600" b="1" u="none" strike="noStrike" dirty="0">
                          <a:solidFill>
                            <a:srgbClr val="C00000"/>
                          </a:solidFill>
                          <a:effectLst/>
                          <a:latin typeface="メイリオ" panose="020B0604030504040204" pitchFamily="50" charset="-128"/>
                          <a:ea typeface="メイリオ" panose="020B0604030504040204" pitchFamily="50" charset="-128"/>
                        </a:rPr>
                        <a:t>(</a:t>
                      </a:r>
                      <a:r>
                        <a:rPr lang="zh-TW" altLang="en-US" sz="1600" b="1" u="none" strike="noStrike" dirty="0">
                          <a:solidFill>
                            <a:srgbClr val="C00000"/>
                          </a:solidFill>
                          <a:effectLst/>
                          <a:latin typeface="メイリオ" panose="020B0604030504040204" pitchFamily="50" charset="-128"/>
                          <a:ea typeface="メイリオ" panose="020B0604030504040204" pitchFamily="50" charset="-128"/>
                        </a:rPr>
                        <a:t>進学</a:t>
                      </a:r>
                      <a:r>
                        <a:rPr lang="en-US" altLang="zh-TW" sz="1600" b="1" u="none" strike="noStrike" dirty="0">
                          <a:solidFill>
                            <a:srgbClr val="C00000"/>
                          </a:solidFill>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　光英</a:t>
                      </a:r>
                      <a:r>
                        <a:rPr lang="en-US" altLang="zh-TW" sz="1600" b="1" u="none" strike="noStrike" dirty="0">
                          <a:effectLst/>
                          <a:latin typeface="メイリオ" panose="020B0604030504040204" pitchFamily="50" charset="-128"/>
                          <a:ea typeface="メイリオ" panose="020B0604030504040204" pitchFamily="50" charset="-128"/>
                        </a:rPr>
                        <a:t>VERITAS</a:t>
                      </a:r>
                      <a:r>
                        <a:rPr lang="zh-TW" altLang="en-US" sz="1600" b="1" u="none" strike="noStrike" dirty="0">
                          <a:effectLst/>
                          <a:latin typeface="メイリオ" panose="020B0604030504040204" pitchFamily="50" charset="-128"/>
                          <a:ea typeface="メイリオ" panose="020B0604030504040204" pitchFamily="50" charset="-128"/>
                        </a:rPr>
                        <a:t>　　　　　　　　　　　　　　　　　　　　　　　　　　　　　　　　　　 日本体育大学柏</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ｱｶﾃﾞﾐｯｸﾌﾛﾝﾃｨｱ</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　中央学院</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Ｓ特進</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　</a:t>
                      </a:r>
                      <a:endParaRPr lang="en-US" altLang="zh-TW" sz="1600" b="1" u="none" strike="noStrike" dirty="0">
                        <a:effectLst/>
                        <a:latin typeface="メイリオ" panose="020B0604030504040204" pitchFamily="50" charset="-128"/>
                        <a:ea typeface="メイリオ" panose="020B0604030504040204" pitchFamily="50" charset="-128"/>
                      </a:endParaRPr>
                    </a:p>
                    <a:p>
                      <a:pPr algn="l" fontAlgn="ctr"/>
                      <a:r>
                        <a:rPr lang="zh-TW" altLang="en-US" sz="1600" b="1" u="none" strike="noStrike" dirty="0">
                          <a:effectLst/>
                          <a:latin typeface="メイリオ" panose="020B0604030504040204" pitchFamily="50" charset="-128"/>
                          <a:ea typeface="メイリオ" panose="020B0604030504040204" pitchFamily="50" charset="-128"/>
                        </a:rPr>
                        <a:t>千葉学芸</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特進</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　 翔凜</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選抜</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　暁星国際　　　　　　　　　　　　　　　　　　　　　　　  </a:t>
                      </a:r>
                      <a:endParaRPr lang="zh-TW" altLang="en-US" sz="1600" b="1" i="0" u="none" strike="noStrike" dirty="0">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990358930"/>
                  </a:ext>
                </a:extLst>
              </a:tr>
              <a:tr h="572584">
                <a:tc>
                  <a:txBody>
                    <a:bodyPr/>
                    <a:lstStyle/>
                    <a:p>
                      <a:pPr algn="ctr" fontAlgn="ctr"/>
                      <a:r>
                        <a:rPr lang="en-US" altLang="ja-JP" sz="2800" b="1" u="none" strike="noStrike" dirty="0">
                          <a:effectLst/>
                          <a:latin typeface="メイリオ" panose="020B0604030504040204" pitchFamily="50" charset="-128"/>
                          <a:ea typeface="メイリオ" panose="020B0604030504040204" pitchFamily="50" charset="-128"/>
                        </a:rPr>
                        <a:t>19</a:t>
                      </a:r>
                      <a:endParaRPr lang="en-US" altLang="ja-JP" sz="2800" b="1" i="0" u="none" strike="noStrike" dirty="0">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zh-TW" altLang="en-US" sz="1600" b="1" u="none" strike="noStrike" dirty="0">
                          <a:effectLst/>
                          <a:latin typeface="メイリオ" panose="020B0604030504040204" pitchFamily="50" charset="-128"/>
                          <a:ea typeface="メイリオ" panose="020B0604030504040204" pitchFamily="50" charset="-128"/>
                        </a:rPr>
                        <a:t>植草学園大学附属</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英語</a:t>
                      </a:r>
                      <a:r>
                        <a:rPr lang="en-US" altLang="zh-TW" sz="1600" b="1" u="none" strike="noStrike" dirty="0">
                          <a:effectLst/>
                          <a:latin typeface="メイリオ" panose="020B0604030504040204" pitchFamily="50" charset="-128"/>
                          <a:ea typeface="メイリオ" panose="020B0604030504040204" pitchFamily="50" charset="-128"/>
                        </a:rPr>
                        <a:t>)</a:t>
                      </a:r>
                      <a:r>
                        <a:rPr lang="ja-JP" altLang="en-US" sz="1600" b="1" u="none" strike="noStrike" dirty="0">
                          <a:effectLst/>
                          <a:latin typeface="メイリオ" panose="020B0604030504040204" pitchFamily="50" charset="-128"/>
                          <a:ea typeface="メイリオ" panose="020B0604030504040204" pitchFamily="50" charset="-128"/>
                        </a:rPr>
                        <a:t>　</a:t>
                      </a:r>
                      <a:r>
                        <a:rPr lang="zh-TW" altLang="en-US" sz="1600" b="1" u="none" strike="noStrike" dirty="0">
                          <a:effectLst/>
                          <a:latin typeface="メイリオ" panose="020B0604030504040204" pitchFamily="50" charset="-128"/>
                          <a:ea typeface="メイリオ" panose="020B0604030504040204" pitchFamily="50" charset="-128"/>
                        </a:rPr>
                        <a:t>西武台千葉</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進学</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　 東海大学付属市原望洋</a:t>
                      </a:r>
                      <a:r>
                        <a:rPr lang="en-US" altLang="zh-TW" sz="1600" b="1" u="none" strike="noStrike" dirty="0">
                          <a:effectLst/>
                          <a:latin typeface="メイリオ" panose="020B0604030504040204" pitchFamily="50" charset="-128"/>
                          <a:ea typeface="メイリオ" panose="020B0604030504040204" pitchFamily="50" charset="-128"/>
                        </a:rPr>
                        <a:t>(</a:t>
                      </a:r>
                      <a:r>
                        <a:rPr lang="zh-TW" altLang="en-US" sz="1600" b="1" u="none" strike="noStrike" dirty="0">
                          <a:effectLst/>
                          <a:latin typeface="メイリオ" panose="020B0604030504040204" pitchFamily="50" charset="-128"/>
                          <a:ea typeface="メイリオ" panose="020B0604030504040204" pitchFamily="50" charset="-128"/>
                        </a:rPr>
                        <a:t>総合</a:t>
                      </a:r>
                      <a:r>
                        <a:rPr lang="en-US" altLang="zh-TW" sz="1600" b="1" u="none" strike="noStrike" dirty="0">
                          <a:effectLst/>
                          <a:latin typeface="メイリオ" panose="020B0604030504040204" pitchFamily="50" charset="-128"/>
                          <a:ea typeface="メイリオ" panose="020B0604030504040204" pitchFamily="50" charset="-128"/>
                        </a:rPr>
                        <a:t>)</a:t>
                      </a:r>
                      <a:endParaRPr lang="en-US" altLang="zh-TW" sz="1600" b="1" i="0" u="none" strike="noStrike" dirty="0">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098804583"/>
                  </a:ext>
                </a:extLst>
              </a:tr>
            </a:tbl>
          </a:graphicData>
        </a:graphic>
      </p:graphicFrame>
      <p:sp>
        <p:nvSpPr>
          <p:cNvPr id="3" name="正方形/長方形 2">
            <a:extLst>
              <a:ext uri="{FF2B5EF4-FFF2-40B4-BE49-F238E27FC236}">
                <a16:creationId xmlns:a16="http://schemas.microsoft.com/office/drawing/2014/main" id="{B0E46A11-3B72-7CD7-915A-44DF3E5686E0}"/>
              </a:ext>
            </a:extLst>
          </p:cNvPr>
          <p:cNvSpPr/>
          <p:nvPr/>
        </p:nvSpPr>
        <p:spPr>
          <a:xfrm>
            <a:off x="829733" y="121230"/>
            <a:ext cx="7484534" cy="5899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39DB5B6-FD88-67A8-FA32-F26F6FCA6C8E}"/>
              </a:ext>
            </a:extLst>
          </p:cNvPr>
          <p:cNvSpPr txBox="1"/>
          <p:nvPr/>
        </p:nvSpPr>
        <p:spPr>
          <a:xfrm>
            <a:off x="829733" y="121229"/>
            <a:ext cx="7484533" cy="646331"/>
          </a:xfrm>
          <a:prstGeom prst="rect">
            <a:avLst/>
          </a:prstGeom>
          <a:noFill/>
        </p:spPr>
        <p:txBody>
          <a:bodyPr wrap="square" rtlCol="0">
            <a:spAutoFit/>
          </a:bodyPr>
          <a:lstStyle/>
          <a:p>
            <a:pPr algn="ctr"/>
            <a:r>
              <a:rPr kumimoji="1" lang="ja-JP" altLang="en-US" sz="3600" b="1" dirty="0">
                <a:solidFill>
                  <a:srgbClr val="FF0000"/>
                </a:solidFill>
              </a:rPr>
              <a:t>実は厳しくなっている入試②（私立）</a:t>
            </a:r>
          </a:p>
        </p:txBody>
      </p:sp>
    </p:spTree>
    <p:extLst>
      <p:ext uri="{BB962C8B-B14F-4D97-AF65-F5344CB8AC3E}">
        <p14:creationId xmlns:p14="http://schemas.microsoft.com/office/powerpoint/2010/main" val="1286103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121467</TotalTime>
  <Words>414</Words>
  <Application>Microsoft Office PowerPoint</Application>
  <PresentationFormat>画面に合わせる (4:3)</PresentationFormat>
  <Paragraphs>23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Meiryo UI</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千葉県公立高校の入試について</dc:title>
  <dc:creator>Windows User</dc:creator>
  <cp:lastModifiedBy>章 笠原</cp:lastModifiedBy>
  <cp:revision>160</cp:revision>
  <cp:lastPrinted>2024-04-25T13:32:21Z</cp:lastPrinted>
  <dcterms:created xsi:type="dcterms:W3CDTF">2022-03-03T02:29:51Z</dcterms:created>
  <dcterms:modified xsi:type="dcterms:W3CDTF">2024-05-05T13:32:23Z</dcterms:modified>
</cp:coreProperties>
</file>