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326" r:id="rId2"/>
  </p:sldIdLst>
  <p:sldSz cx="9144000" cy="6858000" type="screen4x3"/>
  <p:notesSz cx="6799263"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長田 朋久" initials="長田" lastIdx="1" clrIdx="0">
    <p:extLst>
      <p:ext uri="{19B8F6BF-5375-455C-9EA6-DF929625EA0E}">
        <p15:presenceInfo xmlns:p15="http://schemas.microsoft.com/office/powerpoint/2012/main" userId="873ed263d5a389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5" autoAdjust="0"/>
    <p:restoredTop sz="78588" autoAdjust="0"/>
  </p:normalViewPr>
  <p:slideViewPr>
    <p:cSldViewPr snapToGrid="0">
      <p:cViewPr varScale="1">
        <p:scale>
          <a:sx n="57" d="100"/>
          <a:sy n="57" d="100"/>
        </p:scale>
        <p:origin x="172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990" cy="497887"/>
          </a:xfrm>
          <a:prstGeom prst="rect">
            <a:avLst/>
          </a:prstGeom>
        </p:spPr>
        <p:txBody>
          <a:bodyPr vert="horz" lIns="88952" tIns="44476" rIns="88952" bIns="4447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1738" y="0"/>
            <a:ext cx="2945989" cy="497887"/>
          </a:xfrm>
          <a:prstGeom prst="rect">
            <a:avLst/>
          </a:prstGeom>
        </p:spPr>
        <p:txBody>
          <a:bodyPr vert="horz" lIns="88952" tIns="44476" rIns="88952" bIns="44476" rtlCol="0"/>
          <a:lstStyle>
            <a:lvl1pPr algn="r">
              <a:defRPr sz="1200"/>
            </a:lvl1pPr>
          </a:lstStyle>
          <a:p>
            <a:fld id="{B4119A94-B031-4B27-92F0-4058567AC146}" type="datetimeFigureOut">
              <a:rPr kumimoji="1" lang="ja-JP" altLang="en-US" smtClean="0"/>
              <a:t>2024/5/5</a:t>
            </a:fld>
            <a:endParaRPr kumimoji="1" lang="ja-JP" altLang="en-US"/>
          </a:p>
        </p:txBody>
      </p:sp>
      <p:sp>
        <p:nvSpPr>
          <p:cNvPr id="4" name="フッター プレースホルダー 3"/>
          <p:cNvSpPr>
            <a:spLocks noGrp="1"/>
          </p:cNvSpPr>
          <p:nvPr>
            <p:ph type="ftr" sz="quarter" idx="2"/>
          </p:nvPr>
        </p:nvSpPr>
        <p:spPr>
          <a:xfrm>
            <a:off x="0" y="9431928"/>
            <a:ext cx="2945990" cy="497886"/>
          </a:xfrm>
          <a:prstGeom prst="rect">
            <a:avLst/>
          </a:prstGeom>
        </p:spPr>
        <p:txBody>
          <a:bodyPr vert="horz" lIns="88952" tIns="44476" rIns="88952" bIns="4447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1738" y="9431928"/>
            <a:ext cx="2945989" cy="497886"/>
          </a:xfrm>
          <a:prstGeom prst="rect">
            <a:avLst/>
          </a:prstGeom>
        </p:spPr>
        <p:txBody>
          <a:bodyPr vert="horz" lIns="88952" tIns="44476" rIns="88952" bIns="44476" rtlCol="0" anchor="b"/>
          <a:lstStyle>
            <a:lvl1pPr algn="r">
              <a:defRPr sz="1200"/>
            </a:lvl1pPr>
          </a:lstStyle>
          <a:p>
            <a:fld id="{4F97B347-4ADC-4985-AA38-BDF49135DAF0}" type="slidenum">
              <a:rPr kumimoji="1" lang="ja-JP" altLang="en-US" smtClean="0"/>
              <a:t>‹#›</a:t>
            </a:fld>
            <a:endParaRPr kumimoji="1" lang="ja-JP" altLang="en-US"/>
          </a:p>
        </p:txBody>
      </p:sp>
    </p:spTree>
    <p:extLst>
      <p:ext uri="{BB962C8B-B14F-4D97-AF65-F5344CB8AC3E}">
        <p14:creationId xmlns:p14="http://schemas.microsoft.com/office/powerpoint/2010/main" val="1752531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194" cy="497809"/>
          </a:xfrm>
          <a:prstGeom prst="rect">
            <a:avLst/>
          </a:prstGeom>
        </p:spPr>
        <p:txBody>
          <a:bodyPr vert="horz" lIns="88935" tIns="44467" rIns="88935" bIns="4446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534" y="0"/>
            <a:ext cx="2946194" cy="497809"/>
          </a:xfrm>
          <a:prstGeom prst="rect">
            <a:avLst/>
          </a:prstGeom>
        </p:spPr>
        <p:txBody>
          <a:bodyPr vert="horz" lIns="88935" tIns="44467" rIns="88935" bIns="44467" rtlCol="0"/>
          <a:lstStyle>
            <a:lvl1pPr algn="r">
              <a:defRPr sz="1200"/>
            </a:lvl1pPr>
          </a:lstStyle>
          <a:p>
            <a:fld id="{9D8B80D2-5B1F-4911-BC1D-62437DED6912}" type="datetimeFigureOut">
              <a:rPr kumimoji="1" lang="ja-JP" altLang="en-US" smtClean="0"/>
              <a:t>2024/5/5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88935" tIns="44467" rIns="88935" bIns="44467" rtlCol="0" anchor="ctr"/>
          <a:lstStyle/>
          <a:p>
            <a:endParaRPr lang="ja-JP" altLang="en-US"/>
          </a:p>
        </p:txBody>
      </p:sp>
      <p:sp>
        <p:nvSpPr>
          <p:cNvPr id="5" name="ノート プレースホルダー 4"/>
          <p:cNvSpPr>
            <a:spLocks noGrp="1"/>
          </p:cNvSpPr>
          <p:nvPr>
            <p:ph type="body" sz="quarter" idx="3"/>
          </p:nvPr>
        </p:nvSpPr>
        <p:spPr>
          <a:xfrm>
            <a:off x="679774" y="4778035"/>
            <a:ext cx="5439716" cy="3911133"/>
          </a:xfrm>
          <a:prstGeom prst="rect">
            <a:avLst/>
          </a:prstGeom>
        </p:spPr>
        <p:txBody>
          <a:bodyPr vert="horz" lIns="88935" tIns="44467" rIns="88935" bIns="444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2004"/>
            <a:ext cx="2946194" cy="497809"/>
          </a:xfrm>
          <a:prstGeom prst="rect">
            <a:avLst/>
          </a:prstGeom>
        </p:spPr>
        <p:txBody>
          <a:bodyPr vert="horz" lIns="88935" tIns="44467" rIns="88935" bIns="4446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534" y="9432004"/>
            <a:ext cx="2946194" cy="497809"/>
          </a:xfrm>
          <a:prstGeom prst="rect">
            <a:avLst/>
          </a:prstGeom>
        </p:spPr>
        <p:txBody>
          <a:bodyPr vert="horz" lIns="88935" tIns="44467" rIns="88935" bIns="44467" rtlCol="0" anchor="b"/>
          <a:lstStyle>
            <a:lvl1pPr algn="r">
              <a:defRPr sz="1200"/>
            </a:lvl1pPr>
          </a:lstStyle>
          <a:p>
            <a:fld id="{04773547-FC7C-4E1F-A3EE-600099D8D33B}" type="slidenum">
              <a:rPr kumimoji="1" lang="ja-JP" altLang="en-US" smtClean="0"/>
              <a:t>‹#›</a:t>
            </a:fld>
            <a:endParaRPr kumimoji="1" lang="ja-JP" altLang="en-US"/>
          </a:p>
        </p:txBody>
      </p:sp>
    </p:spTree>
    <p:extLst>
      <p:ext uri="{BB962C8B-B14F-4D97-AF65-F5344CB8AC3E}">
        <p14:creationId xmlns:p14="http://schemas.microsoft.com/office/powerpoint/2010/main" val="9444572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29696" algn="just"/>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他にも子供の数と定員とのバランスがあっていないなどの要因もあるだろうが、「今回も緩い入試になった」ようで、細かく分析すると、今年度の入試の状況は、実は厳しくなっている。先に述べたように、今年度</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1.50</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倍以上の学校・学科は</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16</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校</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20</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学科に及ぶ。これは昨年度を大きく上回る。特に上位校については、昨年度より倍率を上昇させた学校が多くなっています。例えば、いわゆる偏差値</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60</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の層の学校では、平均倍率</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1.34</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倍が</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1.41</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倍に上昇。さらに</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以上の層ではさらに激化し、</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1.61</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倍が</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1.69</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倍まで上昇している。また、昨年度と比較して上昇はしていないが、中堅校の平均を見ても、</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1.20</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倍から</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1.30</a:t>
            </a:r>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倍の学校が多くなっている。これは、決して緩やかな入試状況ではない。確かに二次募集の数だけを見ると、「緩やかな」「緊張感のない」入試と言えるが、中堅校以上の学校の入試については、そうではないといえる。</a:t>
            </a:r>
          </a:p>
          <a:p>
            <a:pPr algn="just"/>
            <a:r>
              <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　今年度マークシートを導入し、学力検査の問題も非常に基礎・基本を重視した内容になった感じがする。塾生のみなさんは、油断せずに、日頃の学習に励んでほしい。</a:t>
            </a:r>
          </a:p>
          <a:p>
            <a:pPr algn="just"/>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29696" algn="just"/>
            <a:endParaRPr kumimoji="1" lang="ja-JP" altLang="en-US" dirty="0"/>
          </a:p>
        </p:txBody>
      </p:sp>
      <p:sp>
        <p:nvSpPr>
          <p:cNvPr id="4" name="スライド番号プレースホルダー 3"/>
          <p:cNvSpPr>
            <a:spLocks noGrp="1"/>
          </p:cNvSpPr>
          <p:nvPr>
            <p:ph type="sldNum" sz="quarter" idx="5"/>
          </p:nvPr>
        </p:nvSpPr>
        <p:spPr/>
        <p:txBody>
          <a:bodyPr/>
          <a:lstStyle/>
          <a:p>
            <a:pPr defTabSz="889345">
              <a:defRPr/>
            </a:pPr>
            <a:fld id="{04773547-FC7C-4E1F-A3EE-600099D8D33B}" type="slidenum">
              <a:rPr lang="ja-JP" altLang="en-US">
                <a:solidFill>
                  <a:prstClr val="black"/>
                </a:solidFill>
                <a:latin typeface="游ゴシック" panose="020F0502020204030204"/>
                <a:ea typeface="游ゴシック" panose="020B0400000000000000" pitchFamily="50" charset="-128"/>
              </a:rPr>
              <a:pPr defTabSz="889345">
                <a:defRPr/>
              </a:pPr>
              <a:t>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924110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34980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39143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2896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05098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403666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2524003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3191436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299598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51750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196198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61530AB-B748-4ACE-89BC-C425D8CFE737}" type="datetimeFigureOut">
              <a:rPr kumimoji="1" lang="ja-JP" altLang="en-US" smtClean="0"/>
              <a:t>2024/5/5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60252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1530AB-B748-4ACE-89BC-C425D8CFE737}" type="datetimeFigureOut">
              <a:rPr kumimoji="1" lang="ja-JP" altLang="en-US" smtClean="0"/>
              <a:t>2024/5/5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54DCC-B1CD-4E6F-A5D6-2890C17B506A}" type="slidenum">
              <a:rPr kumimoji="1" lang="ja-JP" altLang="en-US" smtClean="0"/>
              <a:t>‹#›</a:t>
            </a:fld>
            <a:endParaRPr kumimoji="1" lang="ja-JP" altLang="en-US"/>
          </a:p>
        </p:txBody>
      </p:sp>
    </p:spTree>
    <p:extLst>
      <p:ext uri="{BB962C8B-B14F-4D97-AF65-F5344CB8AC3E}">
        <p14:creationId xmlns:p14="http://schemas.microsoft.com/office/powerpoint/2010/main" val="27283786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51466" cy="925033"/>
          </a:xfrm>
          <a:solidFill>
            <a:schemeClr val="bg1"/>
          </a:solidFill>
        </p:spPr>
        <p:txBody>
          <a:bodyPr>
            <a:normAutofit/>
          </a:bodyPr>
          <a:lstStyle/>
          <a:p>
            <a:pPr algn="ctr"/>
            <a:r>
              <a:rPr lang="ja-JP" altLang="en-US" sz="4500" b="1" dirty="0">
                <a:solidFill>
                  <a:srgbClr val="FF0000"/>
                </a:solidFill>
                <a:latin typeface="Meiryo UI" panose="020B0604030504040204" pitchFamily="50" charset="-128"/>
                <a:ea typeface="Meiryo UI" panose="020B0604030504040204" pitchFamily="50" charset="-128"/>
              </a:rPr>
              <a:t>実は厳しくなっている入試①（公立）</a:t>
            </a:r>
          </a:p>
        </p:txBody>
      </p:sp>
      <p:graphicFrame>
        <p:nvGraphicFramePr>
          <p:cNvPr id="3" name="表 2">
            <a:extLst>
              <a:ext uri="{FF2B5EF4-FFF2-40B4-BE49-F238E27FC236}">
                <a16:creationId xmlns:a16="http://schemas.microsoft.com/office/drawing/2014/main" id="{E84168AF-5670-4B6C-899B-473275290F57}"/>
              </a:ext>
            </a:extLst>
          </p:cNvPr>
          <p:cNvGraphicFramePr>
            <a:graphicFrameLocks noGrp="1"/>
          </p:cNvGraphicFramePr>
          <p:nvPr>
            <p:extLst>
              <p:ext uri="{D42A27DB-BD31-4B8C-83A1-F6EECF244321}">
                <p14:modId xmlns:p14="http://schemas.microsoft.com/office/powerpoint/2010/main" val="2324902352"/>
              </p:ext>
            </p:extLst>
          </p:nvPr>
        </p:nvGraphicFramePr>
        <p:xfrm>
          <a:off x="402661" y="980539"/>
          <a:ext cx="7848000" cy="2727861"/>
        </p:xfrm>
        <a:graphic>
          <a:graphicData uri="http://schemas.openxmlformats.org/drawingml/2006/table">
            <a:tbl>
              <a:tblPr firstRow="1" bandRow="1">
                <a:tableStyleId>{5C22544A-7EE6-4342-B048-85BDC9FD1C3A}</a:tableStyleId>
              </a:tblPr>
              <a:tblGrid>
                <a:gridCol w="2860929">
                  <a:extLst>
                    <a:ext uri="{9D8B030D-6E8A-4147-A177-3AD203B41FA5}">
                      <a16:colId xmlns:a16="http://schemas.microsoft.com/office/drawing/2014/main" val="20000"/>
                    </a:ext>
                  </a:extLst>
                </a:gridCol>
                <a:gridCol w="2505308">
                  <a:extLst>
                    <a:ext uri="{9D8B030D-6E8A-4147-A177-3AD203B41FA5}">
                      <a16:colId xmlns:a16="http://schemas.microsoft.com/office/drawing/2014/main" val="20001"/>
                    </a:ext>
                  </a:extLst>
                </a:gridCol>
                <a:gridCol w="2481763">
                  <a:extLst>
                    <a:ext uri="{9D8B030D-6E8A-4147-A177-3AD203B41FA5}">
                      <a16:colId xmlns:a16="http://schemas.microsoft.com/office/drawing/2014/main" val="20002"/>
                    </a:ext>
                  </a:extLst>
                </a:gridCol>
              </a:tblGrid>
              <a:tr h="647914">
                <a:tc>
                  <a:txBody>
                    <a:bodyPr/>
                    <a:lstStyle/>
                    <a:p>
                      <a:pPr algn="ctr"/>
                      <a:endParaRPr kumimoji="1" lang="ja-JP" altLang="en-US" sz="2100" b="1"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tc>
                  <a:txBody>
                    <a:bodyPr/>
                    <a:lstStyle/>
                    <a:p>
                      <a:pPr algn="ctr"/>
                      <a:r>
                        <a:rPr kumimoji="1" lang="en-US" altLang="ja-JP" sz="2100" b="1" dirty="0">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2100" b="1" dirty="0">
                          <a:latin typeface="Meiryo UI" panose="020B0604030504040204" pitchFamily="50" charset="-128"/>
                          <a:ea typeface="Meiryo UI" panose="020B0604030504040204" pitchFamily="50" charset="-128"/>
                          <a:cs typeface="Meiryo UI" panose="020B0604030504040204" pitchFamily="50" charset="-128"/>
                        </a:rPr>
                        <a:t>入試平均倍率</a:t>
                      </a:r>
                    </a:p>
                  </a:txBody>
                  <a:tcPr marL="68580" marR="68580" marT="34290" marB="34290" anchor="ctr"/>
                </a:tc>
                <a:tc>
                  <a:txBody>
                    <a:bodyPr/>
                    <a:lstStyle/>
                    <a:p>
                      <a:pPr algn="ctr"/>
                      <a:r>
                        <a:rPr kumimoji="1" lang="en-US" altLang="ja-JP" sz="2000" b="1" dirty="0">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入試平均倍率</a:t>
                      </a:r>
                    </a:p>
                  </a:txBody>
                  <a:tcPr marL="68580" marR="68580" marT="34290" marB="34290" anchor="ctr"/>
                </a:tc>
                <a:extLst>
                  <a:ext uri="{0D108BD9-81ED-4DB2-BD59-A6C34878D82A}">
                    <a16:rowId xmlns:a16="http://schemas.microsoft.com/office/drawing/2014/main" val="10000"/>
                  </a:ext>
                </a:extLst>
              </a:tr>
              <a:tr h="1065910">
                <a:tc>
                  <a:txBody>
                    <a:bodyPr/>
                    <a:lstStyle/>
                    <a:p>
                      <a:pPr marL="0" algn="ctr" defTabSz="914400" rtl="0" eaLnBrk="1" latinLnBrk="0" hangingPunct="1"/>
                      <a:r>
                        <a:rPr kumimoji="1" lang="en-US" altLang="ja-JP" sz="24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SS60</a:t>
                      </a:r>
                      <a:r>
                        <a:rPr kumimoji="1" lang="ja-JP" altLang="en-US" sz="24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24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の高校</a:t>
                      </a:r>
                      <a:endParaRPr kumimoji="1" lang="en-US" altLang="ja-JP" sz="2400" b="1"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tc>
                  <a:txBody>
                    <a:bodyPr/>
                    <a:lstStyle/>
                    <a:p>
                      <a:pPr algn="ctr"/>
                      <a:r>
                        <a:rPr kumimoji="1"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1.34</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tc>
                  <a:txBody>
                    <a:bodyPr/>
                    <a:lstStyle/>
                    <a:p>
                      <a:pPr algn="ctr"/>
                      <a:r>
                        <a:rPr kumimoji="1" lang="en-US" altLang="ja-JP" sz="2400" b="1" dirty="0">
                          <a:latin typeface="Meiryo UI" panose="020B0604030504040204" pitchFamily="50" charset="-128"/>
                          <a:ea typeface="Meiryo UI" panose="020B0604030504040204" pitchFamily="50" charset="-128"/>
                          <a:cs typeface="Meiryo UI" panose="020B0604030504040204" pitchFamily="50" charset="-128"/>
                        </a:rPr>
                        <a:t>1.41</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extLst>
                  <a:ext uri="{0D108BD9-81ED-4DB2-BD59-A6C34878D82A}">
                    <a16:rowId xmlns:a16="http://schemas.microsoft.com/office/drawing/2014/main" val="10001"/>
                  </a:ext>
                </a:extLst>
              </a:tr>
              <a:tr h="1014037">
                <a:tc>
                  <a:txBody>
                    <a:bodyPr/>
                    <a:lstStyle/>
                    <a:p>
                      <a:pPr algn="ctr"/>
                      <a:r>
                        <a:rPr kumimoji="1" lang="en-US" altLang="ja-JP" sz="2400" b="1" dirty="0">
                          <a:latin typeface="Meiryo UI" panose="020B0604030504040204" pitchFamily="50" charset="-128"/>
                          <a:ea typeface="Meiryo UI" panose="020B0604030504040204" pitchFamily="50" charset="-128"/>
                          <a:cs typeface="Meiryo UI" panose="020B0604030504040204" pitchFamily="50" charset="-128"/>
                        </a:rPr>
                        <a:t>SS65</a:t>
                      </a: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以上の高校</a:t>
                      </a:r>
                      <a:endParaRPr kumimoji="1"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tc>
                  <a:txBody>
                    <a:bodyPr/>
                    <a:lstStyle/>
                    <a:p>
                      <a:pPr algn="ctr"/>
                      <a:r>
                        <a:rPr kumimoji="1"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1.61</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tc>
                  <a:txBody>
                    <a:bodyPr/>
                    <a:lstStyle/>
                    <a:p>
                      <a:pPr algn="ctr"/>
                      <a:r>
                        <a:rPr kumimoji="1"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1.69</a:t>
                      </a:r>
                      <a:endParaRPr kumimoji="1"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tc>
                <a:extLst>
                  <a:ext uri="{0D108BD9-81ED-4DB2-BD59-A6C34878D82A}">
                    <a16:rowId xmlns:a16="http://schemas.microsoft.com/office/drawing/2014/main" val="738328012"/>
                  </a:ext>
                </a:extLst>
              </a:tr>
            </a:tbl>
          </a:graphicData>
        </a:graphic>
      </p:graphicFrame>
      <p:sp>
        <p:nvSpPr>
          <p:cNvPr id="4" name="コンテンツ プレースホルダー 2">
            <a:extLst>
              <a:ext uri="{FF2B5EF4-FFF2-40B4-BE49-F238E27FC236}">
                <a16:creationId xmlns:a16="http://schemas.microsoft.com/office/drawing/2014/main" id="{2AF432D4-038D-9333-9865-CFA94FB77D30}"/>
              </a:ext>
            </a:extLst>
          </p:cNvPr>
          <p:cNvSpPr txBox="1">
            <a:spLocks/>
          </p:cNvSpPr>
          <p:nvPr/>
        </p:nvSpPr>
        <p:spPr>
          <a:xfrm>
            <a:off x="402660" y="5893096"/>
            <a:ext cx="8741340" cy="6244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300" b="1" dirty="0">
                <a:solidFill>
                  <a:srgbClr val="FF0000"/>
                </a:solidFill>
                <a:latin typeface="Meiryo UI" panose="020B0604030504040204" pitchFamily="50" charset="-128"/>
                <a:ea typeface="Meiryo UI" panose="020B0604030504040204" pitchFamily="50" charset="-128"/>
              </a:rPr>
              <a:t>中堅校以上の入試は決して緩い入試ではない</a:t>
            </a:r>
            <a:endParaRPr lang="en-US" altLang="ja-JP" sz="3300" b="1" dirty="0">
              <a:solidFill>
                <a:srgbClr val="FF0000"/>
              </a:solidFill>
              <a:latin typeface="Meiryo UI" panose="020B0604030504040204" pitchFamily="50" charset="-128"/>
              <a:ea typeface="Meiryo UI" panose="020B0604030504040204" pitchFamily="50" charset="-128"/>
            </a:endParaRPr>
          </a:p>
        </p:txBody>
      </p:sp>
      <p:sp>
        <p:nvSpPr>
          <p:cNvPr id="5" name="コンテンツ プレースホルダー 2">
            <a:extLst>
              <a:ext uri="{FF2B5EF4-FFF2-40B4-BE49-F238E27FC236}">
                <a16:creationId xmlns:a16="http://schemas.microsoft.com/office/drawing/2014/main" id="{1F4D640C-2EEE-9CE7-113E-0D47CAFC2A1C}"/>
              </a:ext>
            </a:extLst>
          </p:cNvPr>
          <p:cNvSpPr txBox="1">
            <a:spLocks/>
          </p:cNvSpPr>
          <p:nvPr/>
        </p:nvSpPr>
        <p:spPr>
          <a:xfrm>
            <a:off x="402661" y="4240901"/>
            <a:ext cx="8338678" cy="1636560"/>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3300" b="1" dirty="0">
                <a:solidFill>
                  <a:prstClr val="black"/>
                </a:solidFill>
                <a:latin typeface="Meiryo UI" panose="020B0604030504040204" pitchFamily="50" charset="-128"/>
                <a:ea typeface="Meiryo UI" panose="020B0604030504040204" pitchFamily="50" charset="-128"/>
              </a:rPr>
              <a:t>中堅校は</a:t>
            </a:r>
            <a:r>
              <a:rPr lang="en-US" altLang="ja-JP" sz="3300" b="1" dirty="0">
                <a:solidFill>
                  <a:prstClr val="black"/>
                </a:solidFill>
                <a:latin typeface="Meiryo UI" panose="020B0604030504040204" pitchFamily="50" charset="-128"/>
                <a:ea typeface="Meiryo UI" panose="020B0604030504040204" pitchFamily="50" charset="-128"/>
              </a:rPr>
              <a:t>1.20</a:t>
            </a:r>
            <a:r>
              <a:rPr lang="ja-JP" altLang="en-US" sz="3300" b="1" dirty="0">
                <a:solidFill>
                  <a:prstClr val="black"/>
                </a:solidFill>
                <a:latin typeface="Meiryo UI" panose="020B0604030504040204" pitchFamily="50" charset="-128"/>
                <a:ea typeface="Meiryo UI" panose="020B0604030504040204" pitchFamily="50" charset="-128"/>
              </a:rPr>
              <a:t>～</a:t>
            </a:r>
            <a:r>
              <a:rPr lang="en-US" altLang="ja-JP" sz="3300" b="1" dirty="0">
                <a:solidFill>
                  <a:prstClr val="black"/>
                </a:solidFill>
                <a:latin typeface="Meiryo UI" panose="020B0604030504040204" pitchFamily="50" charset="-128"/>
                <a:ea typeface="Meiryo UI" panose="020B0604030504040204" pitchFamily="50" charset="-128"/>
              </a:rPr>
              <a:t>1.30</a:t>
            </a:r>
            <a:r>
              <a:rPr lang="ja-JP" altLang="en-US" sz="3300" b="1" dirty="0">
                <a:solidFill>
                  <a:prstClr val="black"/>
                </a:solidFill>
                <a:latin typeface="Meiryo UI" panose="020B0604030504040204" pitchFamily="50" charset="-128"/>
                <a:ea typeface="Meiryo UI" panose="020B0604030504040204" pitchFamily="50" charset="-128"/>
              </a:rPr>
              <a:t>倍の高校が多くなっている</a:t>
            </a:r>
            <a:endParaRPr lang="en-US" altLang="ja-JP" sz="3300" b="1"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→ＳＳ</a:t>
            </a:r>
            <a:r>
              <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48</a:t>
            </a: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59</a:t>
            </a: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の高校で倍率が</a:t>
            </a:r>
            <a:r>
              <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1.20</a:t>
            </a: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a:t>
            </a: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倍は</a:t>
            </a:r>
            <a:endPar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a:t>
            </a: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校</a:t>
            </a:r>
            <a:r>
              <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a:t>
            </a:r>
            <a:r>
              <a:rPr kumimoji="1" lang="ja-JP" altLang="en-US"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学科。</a:t>
            </a:r>
            <a:r>
              <a:rPr lang="ja-JP" altLang="en-US" sz="3300" b="1" dirty="0">
                <a:solidFill>
                  <a:prstClr val="black"/>
                </a:solidFill>
                <a:latin typeface="Meiryo UI" panose="020B0604030504040204" pitchFamily="50" charset="-128"/>
                <a:ea typeface="Meiryo UI" panose="020B0604030504040204" pitchFamily="50" charset="-128"/>
              </a:rPr>
              <a:t>１・２学区に集中</a:t>
            </a:r>
            <a:endParaRPr kumimoji="1" lang="en-US" altLang="ja-JP" sz="3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16103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121470</TotalTime>
  <Words>349</Words>
  <Application>Microsoft Office PowerPoint</Application>
  <PresentationFormat>画面に合わせる (4:3)</PresentationFormat>
  <Paragraphs>17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游ゴシック</vt:lpstr>
      <vt:lpstr>Arial</vt:lpstr>
      <vt:lpstr>Calibri</vt:lpstr>
      <vt:lpstr>Calibri Light</vt:lpstr>
      <vt:lpstr>Office テーマ</vt:lpstr>
      <vt:lpstr>実は厳しくなっている入試①（公立）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千葉県公立高校の入試について</dc:title>
  <dc:creator>Windows User</dc:creator>
  <cp:lastModifiedBy>章 笠原</cp:lastModifiedBy>
  <cp:revision>160</cp:revision>
  <cp:lastPrinted>2024-04-25T13:32:21Z</cp:lastPrinted>
  <dcterms:created xsi:type="dcterms:W3CDTF">2022-03-03T02:29:51Z</dcterms:created>
  <dcterms:modified xsi:type="dcterms:W3CDTF">2024-05-05T13:30:44Z</dcterms:modified>
</cp:coreProperties>
</file>